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186d06c3f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186d06c3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8179c06c94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8179c06c94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Analog sticks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179c06c94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179c06c94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179c06c94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179c06c94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Watchdog timer implementation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8179c06c94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179c06c94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Software implementation = drivers implementation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179c06c94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179c06c94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track for </a:t>
            </a:r>
            <a:r>
              <a:rPr lang="en"/>
              <a:t>deliverables</a:t>
            </a:r>
            <a:r>
              <a:rPr lang="en"/>
              <a:t>, hardware requirements has been delivered on time, currently on lab 7 frame, good budget and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8179c06c94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179c06c94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8179c06c94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179c06c94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179c06c94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179c06c94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179c06c94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179c06c94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179c06c94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179c06c94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8179c06c94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179c06c94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181c8ba72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181c8ba7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poll driven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184763c2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184763c2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Sensor Fusion, stereo detection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179c06c94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179c06c94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8179c06c94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179c06c9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threatpost.com/consortium-publishes-manifesto-on-autonomous-vehicle-security/123621/" TargetMode="External"/><Relationship Id="rId4" Type="http://schemas.openxmlformats.org/officeDocument/2006/relationships/hyperlink" Target="https://www.intellias.com/how-to-build-adas-software-for-autonomous-driving/" TargetMode="External"/><Relationship Id="rId5" Type="http://schemas.openxmlformats.org/officeDocument/2006/relationships/hyperlink" Target="https://www.canalys.com/freereport/latest-free-report?id=11867" TargetMode="External"/><Relationship Id="rId6" Type="http://schemas.openxmlformats.org/officeDocument/2006/relationships/hyperlink" Target="https://www.embedded.com/how-smart-sensors-enhance-adas-desig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55300" y="1360700"/>
            <a:ext cx="5017500" cy="10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Remote Controlled Car with Autonomous Abilities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135" name="Google Shape;135;p13"/>
          <p:cNvSpPr txBox="1"/>
          <p:nvPr>
            <p:ph idx="1" type="subTitle"/>
          </p:nvPr>
        </p:nvSpPr>
        <p:spPr>
          <a:xfrm>
            <a:off x="5864100" y="3271800"/>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CCCCCC"/>
                </a:solidFill>
                <a:latin typeface="Arial"/>
                <a:ea typeface="Arial"/>
                <a:cs typeface="Arial"/>
                <a:sym typeface="Arial"/>
              </a:rPr>
              <a:t>Michael Pruss 	101008219</a:t>
            </a:r>
            <a:endParaRPr sz="1400">
              <a:solidFill>
                <a:srgbClr val="CCCCCC"/>
              </a:solidFill>
              <a:latin typeface="Arial"/>
              <a:ea typeface="Arial"/>
              <a:cs typeface="Arial"/>
              <a:sym typeface="Arial"/>
            </a:endParaRPr>
          </a:p>
          <a:p>
            <a:pPr indent="0" lvl="0" marL="0" rtl="0" algn="l">
              <a:lnSpc>
                <a:spcPct val="115000"/>
              </a:lnSpc>
              <a:spcBef>
                <a:spcPts val="0"/>
              </a:spcBef>
              <a:spcAft>
                <a:spcPts val="0"/>
              </a:spcAft>
              <a:buNone/>
            </a:pPr>
            <a:r>
              <a:rPr lang="en" sz="1400">
                <a:solidFill>
                  <a:srgbClr val="CCCCCC"/>
                </a:solidFill>
                <a:latin typeface="Arial"/>
                <a:ea typeface="Arial"/>
                <a:cs typeface="Arial"/>
                <a:sym typeface="Arial"/>
              </a:rPr>
              <a:t>Michael Skalecki 100969837</a:t>
            </a:r>
            <a:endParaRPr sz="1400">
              <a:solidFill>
                <a:srgbClr val="CCCCCC"/>
              </a:solidFill>
              <a:latin typeface="Arial"/>
              <a:ea typeface="Arial"/>
              <a:cs typeface="Arial"/>
              <a:sym typeface="Arial"/>
            </a:endParaRPr>
          </a:p>
          <a:p>
            <a:pPr indent="0" lvl="0" marL="0" rtl="0" algn="l">
              <a:lnSpc>
                <a:spcPct val="115000"/>
              </a:lnSpc>
              <a:spcBef>
                <a:spcPts val="0"/>
              </a:spcBef>
              <a:spcAft>
                <a:spcPts val="0"/>
              </a:spcAft>
              <a:buNone/>
            </a:pPr>
            <a:r>
              <a:rPr lang="en" sz="1400">
                <a:solidFill>
                  <a:srgbClr val="CCCCCC"/>
                </a:solidFill>
                <a:latin typeface="Arial"/>
                <a:ea typeface="Arial"/>
                <a:cs typeface="Arial"/>
                <a:sym typeface="Arial"/>
              </a:rPr>
              <a:t>Keyan Cassis 	101011524</a:t>
            </a:r>
            <a:endParaRPr sz="1400">
              <a:solidFill>
                <a:srgbClr val="CCCCCC"/>
              </a:solidFill>
              <a:latin typeface="Arial"/>
              <a:ea typeface="Arial"/>
              <a:cs typeface="Arial"/>
              <a:sym typeface="Arial"/>
            </a:endParaRPr>
          </a:p>
          <a:p>
            <a:pPr indent="0" lvl="0" marL="0" rtl="0" algn="l">
              <a:lnSpc>
                <a:spcPct val="115000"/>
              </a:lnSpc>
              <a:spcBef>
                <a:spcPts val="0"/>
              </a:spcBef>
              <a:spcAft>
                <a:spcPts val="0"/>
              </a:spcAft>
              <a:buNone/>
            </a:pPr>
            <a:r>
              <a:rPr lang="en" sz="1400">
                <a:solidFill>
                  <a:srgbClr val="CCCCCC"/>
                </a:solidFill>
                <a:latin typeface="Arial"/>
                <a:ea typeface="Arial"/>
                <a:cs typeface="Arial"/>
                <a:sym typeface="Arial"/>
              </a:rPr>
              <a:t>Zubaer Ahmed 	101001925</a:t>
            </a:r>
            <a:endParaRPr sz="1400">
              <a:solidFill>
                <a:srgbClr val="CCCCCC"/>
              </a:solidFill>
              <a:latin typeface="Arial"/>
              <a:ea typeface="Arial"/>
              <a:cs typeface="Arial"/>
              <a:sym typeface="Arial"/>
            </a:endParaRPr>
          </a:p>
          <a:p>
            <a:pPr indent="0" lvl="0" marL="0" rtl="0" algn="l">
              <a:spcBef>
                <a:spcPts val="0"/>
              </a:spcBef>
              <a:spcAft>
                <a:spcPts val="0"/>
              </a:spcAft>
              <a:buNone/>
            </a:pPr>
            <a:r>
              <a:t/>
            </a:r>
            <a:endParaRPr>
              <a:solidFill>
                <a:srgbClr val="CCCCCC"/>
              </a:solidFill>
            </a:endParaRPr>
          </a:p>
        </p:txBody>
      </p:sp>
      <p:sp>
        <p:nvSpPr>
          <p:cNvPr id="136" name="Google Shape;136;p13"/>
          <p:cNvSpPr txBox="1"/>
          <p:nvPr/>
        </p:nvSpPr>
        <p:spPr>
          <a:xfrm>
            <a:off x="3555300" y="2204950"/>
            <a:ext cx="4118400" cy="5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99999"/>
                </a:solidFill>
                <a:latin typeface="Montserrat"/>
                <a:ea typeface="Montserrat"/>
                <a:cs typeface="Montserrat"/>
                <a:sym typeface="Montserrat"/>
              </a:rPr>
              <a:t>Group: </a:t>
            </a:r>
            <a:r>
              <a:rPr lang="en" sz="1800">
                <a:solidFill>
                  <a:srgbClr val="999999"/>
                </a:solidFill>
                <a:latin typeface="Montserrat"/>
                <a:ea typeface="Montserrat"/>
                <a:cs typeface="Montserrat"/>
                <a:sym typeface="Montserrat"/>
              </a:rPr>
              <a:t>BitterSweet</a:t>
            </a:r>
            <a:endParaRPr sz="1800">
              <a:solidFill>
                <a:srgbClr val="999999"/>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Sensor and Hardware Requirements (cont)</a:t>
            </a:r>
            <a:endParaRPr/>
          </a:p>
          <a:p>
            <a:pPr indent="0" lvl="0" marL="0" rtl="0" algn="l">
              <a:spcBef>
                <a:spcPts val="0"/>
              </a:spcBef>
              <a:spcAft>
                <a:spcPts val="0"/>
              </a:spcAft>
              <a:buNone/>
            </a:pPr>
            <a:r>
              <a:t/>
            </a:r>
            <a:endParaRPr/>
          </a:p>
        </p:txBody>
      </p:sp>
      <p:pic>
        <p:nvPicPr>
          <p:cNvPr id="201" name="Google Shape;201;p22"/>
          <p:cNvPicPr preferRelativeResize="0"/>
          <p:nvPr/>
        </p:nvPicPr>
        <p:blipFill>
          <a:blip r:embed="rId3">
            <a:alphaModFix/>
          </a:blip>
          <a:stretch>
            <a:fillRect/>
          </a:stretch>
        </p:blipFill>
        <p:spPr>
          <a:xfrm>
            <a:off x="118400" y="1561975"/>
            <a:ext cx="4514850" cy="2686050"/>
          </a:xfrm>
          <a:prstGeom prst="rect">
            <a:avLst/>
          </a:prstGeom>
          <a:noFill/>
          <a:ln>
            <a:noFill/>
          </a:ln>
        </p:spPr>
      </p:pic>
      <p:pic>
        <p:nvPicPr>
          <p:cNvPr id="202" name="Google Shape;202;p22"/>
          <p:cNvPicPr preferRelativeResize="0"/>
          <p:nvPr/>
        </p:nvPicPr>
        <p:blipFill>
          <a:blip r:embed="rId4">
            <a:alphaModFix/>
          </a:blip>
          <a:stretch>
            <a:fillRect/>
          </a:stretch>
        </p:blipFill>
        <p:spPr>
          <a:xfrm>
            <a:off x="4944504" y="1561975"/>
            <a:ext cx="4058845" cy="2686050"/>
          </a:xfrm>
          <a:prstGeom prst="rect">
            <a:avLst/>
          </a:prstGeom>
          <a:noFill/>
          <a:ln>
            <a:noFill/>
          </a:ln>
        </p:spPr>
      </p:pic>
      <p:sp>
        <p:nvSpPr>
          <p:cNvPr id="203" name="Google Shape;203;p22"/>
          <p:cNvSpPr txBox="1"/>
          <p:nvPr/>
        </p:nvSpPr>
        <p:spPr>
          <a:xfrm>
            <a:off x="1084475" y="4403450"/>
            <a:ext cx="25827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Lato"/>
                <a:ea typeface="Lato"/>
                <a:cs typeface="Lato"/>
                <a:sym typeface="Lato"/>
              </a:rPr>
              <a:t>Figure 5: Infrared detection [5]</a:t>
            </a:r>
            <a:endParaRPr sz="1300">
              <a:solidFill>
                <a:srgbClr val="FFFFFF"/>
              </a:solidFill>
              <a:latin typeface="Lato"/>
              <a:ea typeface="Lato"/>
              <a:cs typeface="Lato"/>
              <a:sym typeface="Lato"/>
            </a:endParaRPr>
          </a:p>
        </p:txBody>
      </p:sp>
      <p:sp>
        <p:nvSpPr>
          <p:cNvPr id="204" name="Google Shape;204;p22"/>
          <p:cNvSpPr txBox="1"/>
          <p:nvPr/>
        </p:nvSpPr>
        <p:spPr>
          <a:xfrm>
            <a:off x="5682575" y="4403450"/>
            <a:ext cx="25827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Lato"/>
                <a:ea typeface="Lato"/>
                <a:cs typeface="Lato"/>
                <a:sym typeface="Lato"/>
              </a:rPr>
              <a:t>Figure 6: Sonar detection [6]</a:t>
            </a:r>
            <a:endParaRPr sz="13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Circuit Diagram</a:t>
            </a:r>
            <a:endParaRPr/>
          </a:p>
        </p:txBody>
      </p:sp>
      <p:sp>
        <p:nvSpPr>
          <p:cNvPr id="210" name="Google Shape;210;p23"/>
          <p:cNvSpPr txBox="1"/>
          <p:nvPr>
            <p:ph idx="1" type="body"/>
          </p:nvPr>
        </p:nvSpPr>
        <p:spPr>
          <a:xfrm>
            <a:off x="557025" y="1307850"/>
            <a:ext cx="3392100" cy="33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car’s circuit diagram shows all the peripherals connected the car’s microcontroller as well as what pins they are wired to.</a:t>
            </a:r>
            <a:endParaRPr/>
          </a:p>
          <a:p>
            <a:pPr indent="-311150" lvl="0" marL="457200" rtl="0" algn="l">
              <a:spcBef>
                <a:spcPts val="1600"/>
              </a:spcBef>
              <a:spcAft>
                <a:spcPts val="0"/>
              </a:spcAft>
              <a:buSzPts val="1300"/>
              <a:buChar char="●"/>
            </a:pPr>
            <a:r>
              <a:rPr lang="en"/>
              <a:t>3 sonar sensors (left, center, right)</a:t>
            </a:r>
            <a:endParaRPr/>
          </a:p>
          <a:p>
            <a:pPr indent="-311150" lvl="0" marL="457200" rtl="0" algn="l">
              <a:spcBef>
                <a:spcPts val="0"/>
              </a:spcBef>
              <a:spcAft>
                <a:spcPts val="0"/>
              </a:spcAft>
              <a:buSzPts val="1300"/>
              <a:buChar char="●"/>
            </a:pPr>
            <a:r>
              <a:rPr lang="en"/>
              <a:t>2 infrared sensors (left, right)</a:t>
            </a:r>
            <a:endParaRPr/>
          </a:p>
          <a:p>
            <a:pPr indent="-311150" lvl="0" marL="457200" rtl="0" algn="l">
              <a:spcBef>
                <a:spcPts val="0"/>
              </a:spcBef>
              <a:spcAft>
                <a:spcPts val="0"/>
              </a:spcAft>
              <a:buSzPts val="1300"/>
              <a:buChar char="●"/>
            </a:pPr>
            <a:r>
              <a:rPr lang="en"/>
              <a:t>1 H Bridge motor driver</a:t>
            </a:r>
            <a:endParaRPr/>
          </a:p>
          <a:p>
            <a:pPr indent="-311150" lvl="0" marL="457200" rtl="0" algn="l">
              <a:spcBef>
                <a:spcPts val="0"/>
              </a:spcBef>
              <a:spcAft>
                <a:spcPts val="0"/>
              </a:spcAft>
              <a:buSzPts val="1300"/>
              <a:buChar char="●"/>
            </a:pPr>
            <a:r>
              <a:rPr lang="en"/>
              <a:t>2 DC motors</a:t>
            </a:r>
            <a:endParaRPr/>
          </a:p>
          <a:p>
            <a:pPr indent="-311150" lvl="0" marL="457200" rtl="0" algn="l">
              <a:spcBef>
                <a:spcPts val="0"/>
              </a:spcBef>
              <a:spcAft>
                <a:spcPts val="0"/>
              </a:spcAft>
              <a:buSzPts val="1300"/>
              <a:buChar char="●"/>
            </a:pPr>
            <a:r>
              <a:rPr lang="en"/>
              <a:t>1 car switch push button</a:t>
            </a:r>
            <a:endParaRPr/>
          </a:p>
          <a:p>
            <a:pPr indent="-311150" lvl="0" marL="457200" rtl="0" algn="l">
              <a:spcBef>
                <a:spcPts val="0"/>
              </a:spcBef>
              <a:spcAft>
                <a:spcPts val="0"/>
              </a:spcAft>
              <a:buSzPts val="1300"/>
              <a:buChar char="●"/>
            </a:pPr>
            <a:r>
              <a:rPr lang="en"/>
              <a:t>2 analog sticks for car steering</a:t>
            </a:r>
            <a:endParaRPr/>
          </a:p>
          <a:p>
            <a:pPr indent="-311150" lvl="0" marL="457200" rtl="0" algn="l">
              <a:spcBef>
                <a:spcPts val="0"/>
              </a:spcBef>
              <a:spcAft>
                <a:spcPts val="0"/>
              </a:spcAft>
              <a:buSzPts val="1300"/>
              <a:buChar char="●"/>
            </a:pPr>
            <a:r>
              <a:rPr lang="en"/>
              <a:t>1 car light LED</a:t>
            </a:r>
            <a:endParaRPr/>
          </a:p>
          <a:p>
            <a:pPr indent="-311150" lvl="0" marL="457200" rtl="0" algn="l">
              <a:spcBef>
                <a:spcPts val="0"/>
              </a:spcBef>
              <a:spcAft>
                <a:spcPts val="0"/>
              </a:spcAft>
              <a:buSzPts val="1300"/>
              <a:buChar char="●"/>
            </a:pPr>
            <a:r>
              <a:rPr lang="en"/>
              <a:t>4 batteries for external power supply</a:t>
            </a:r>
            <a:endParaRPr/>
          </a:p>
          <a:p>
            <a:pPr indent="0" lvl="0" marL="0" rtl="0" algn="l">
              <a:spcBef>
                <a:spcPts val="1600"/>
              </a:spcBef>
              <a:spcAft>
                <a:spcPts val="1600"/>
              </a:spcAft>
              <a:buNone/>
            </a:pPr>
            <a:r>
              <a:t/>
            </a:r>
            <a:endParaRPr/>
          </a:p>
        </p:txBody>
      </p:sp>
      <p:pic>
        <p:nvPicPr>
          <p:cNvPr id="211" name="Google Shape;211;p23"/>
          <p:cNvPicPr preferRelativeResize="0"/>
          <p:nvPr/>
        </p:nvPicPr>
        <p:blipFill>
          <a:blip r:embed="rId3">
            <a:alphaModFix/>
          </a:blip>
          <a:stretch>
            <a:fillRect/>
          </a:stretch>
        </p:blipFill>
        <p:spPr>
          <a:xfrm>
            <a:off x="4205775" y="393750"/>
            <a:ext cx="4938223" cy="4471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Course</a:t>
            </a:r>
            <a:endParaRPr/>
          </a:p>
        </p:txBody>
      </p:sp>
      <p:sp>
        <p:nvSpPr>
          <p:cNvPr id="217" name="Google Shape;217;p24"/>
          <p:cNvSpPr txBox="1"/>
          <p:nvPr>
            <p:ph idx="1" type="body"/>
          </p:nvPr>
        </p:nvSpPr>
        <p:spPr>
          <a:xfrm>
            <a:off x="671350" y="2139050"/>
            <a:ext cx="4200000" cy="2324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Path outlined by black tape to test IR sensors.</a:t>
            </a:r>
            <a:endParaRPr/>
          </a:p>
          <a:p>
            <a:pPr indent="-311150" lvl="0" marL="457200" rtl="0" algn="l">
              <a:spcBef>
                <a:spcPts val="0"/>
              </a:spcBef>
              <a:spcAft>
                <a:spcPts val="0"/>
              </a:spcAft>
              <a:buSzPts val="1300"/>
              <a:buChar char="●"/>
            </a:pPr>
            <a:r>
              <a:rPr lang="en"/>
              <a:t>Obstacles along path to test Sonar sensors.</a:t>
            </a:r>
            <a:endParaRPr/>
          </a:p>
          <a:p>
            <a:pPr indent="-311150" lvl="0" marL="457200" rtl="0" algn="l">
              <a:spcBef>
                <a:spcPts val="0"/>
              </a:spcBef>
              <a:spcAft>
                <a:spcPts val="0"/>
              </a:spcAft>
              <a:buSzPts val="1300"/>
              <a:buChar char="●"/>
            </a:pPr>
            <a:r>
              <a:rPr lang="en"/>
              <a:t>Vehicle controlled by user.</a:t>
            </a:r>
            <a:endParaRPr/>
          </a:p>
          <a:p>
            <a:pPr indent="-311150" lvl="0" marL="457200" rtl="0" algn="l">
              <a:spcBef>
                <a:spcPts val="0"/>
              </a:spcBef>
              <a:spcAft>
                <a:spcPts val="0"/>
              </a:spcAft>
              <a:buSzPts val="1300"/>
              <a:buChar char="●"/>
            </a:pPr>
            <a:r>
              <a:rPr lang="en"/>
              <a:t>Obstacles and black border must be avoided independent of user input.</a:t>
            </a:r>
            <a:endParaRPr/>
          </a:p>
        </p:txBody>
      </p:sp>
      <p:pic>
        <p:nvPicPr>
          <p:cNvPr id="218" name="Google Shape;218;p24"/>
          <p:cNvPicPr preferRelativeResize="0"/>
          <p:nvPr/>
        </p:nvPicPr>
        <p:blipFill>
          <a:blip r:embed="rId3">
            <a:alphaModFix/>
          </a:blip>
          <a:stretch>
            <a:fillRect/>
          </a:stretch>
        </p:blipFill>
        <p:spPr>
          <a:xfrm>
            <a:off x="4871350" y="393749"/>
            <a:ext cx="3905628" cy="44642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ADAS Implementation</a:t>
            </a:r>
            <a:endParaRPr/>
          </a:p>
        </p:txBody>
      </p:sp>
      <p:sp>
        <p:nvSpPr>
          <p:cNvPr id="224" name="Google Shape;224;p25"/>
          <p:cNvSpPr txBox="1"/>
          <p:nvPr>
            <p:ph idx="1" type="body"/>
          </p:nvPr>
        </p:nvSpPr>
        <p:spPr>
          <a:xfrm>
            <a:off x="1143075" y="1307850"/>
            <a:ext cx="4082100" cy="1368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Sonar sensors </a:t>
            </a:r>
            <a:r>
              <a:rPr lang="en"/>
              <a:t>are used to detect if an obstacle is within a threshold distance from vehicle.</a:t>
            </a:r>
            <a:endParaRPr/>
          </a:p>
          <a:p>
            <a:pPr indent="-311150" lvl="0" marL="457200" rtl="0" algn="l">
              <a:spcBef>
                <a:spcPts val="0"/>
              </a:spcBef>
              <a:spcAft>
                <a:spcPts val="0"/>
              </a:spcAft>
              <a:buSzPts val="1300"/>
              <a:buChar char="●"/>
            </a:pPr>
            <a:r>
              <a:rPr lang="en"/>
              <a:t>Forward sonar sensor will stop the vehicle.</a:t>
            </a:r>
            <a:endParaRPr/>
          </a:p>
          <a:p>
            <a:pPr indent="-311150" lvl="0" marL="457200" rtl="0" algn="l">
              <a:spcBef>
                <a:spcPts val="0"/>
              </a:spcBef>
              <a:spcAft>
                <a:spcPts val="0"/>
              </a:spcAft>
              <a:buSzPts val="1300"/>
              <a:buChar char="●"/>
            </a:pPr>
            <a:r>
              <a:rPr lang="en"/>
              <a:t>Left and right sonar sensors will make the vehicle automatically deviate  from obstacle.</a:t>
            </a:r>
            <a:endParaRPr/>
          </a:p>
          <a:p>
            <a:pPr indent="0" lvl="0" marL="457200" rtl="0" algn="l">
              <a:spcBef>
                <a:spcPts val="1600"/>
              </a:spcBef>
              <a:spcAft>
                <a:spcPts val="0"/>
              </a:spcAft>
              <a:buNone/>
            </a:pPr>
            <a:r>
              <a:t/>
            </a:r>
            <a:endParaRPr/>
          </a:p>
          <a:p>
            <a:pPr indent="0" lvl="0" marL="914400" rtl="0" algn="l">
              <a:spcBef>
                <a:spcPts val="1600"/>
              </a:spcBef>
              <a:spcAft>
                <a:spcPts val="1600"/>
              </a:spcAft>
              <a:buNone/>
            </a:pPr>
            <a:r>
              <a:t/>
            </a:r>
            <a:endParaRPr/>
          </a:p>
        </p:txBody>
      </p:sp>
      <p:pic>
        <p:nvPicPr>
          <p:cNvPr id="225" name="Google Shape;225;p25"/>
          <p:cNvPicPr preferRelativeResize="0"/>
          <p:nvPr/>
        </p:nvPicPr>
        <p:blipFill>
          <a:blip r:embed="rId3">
            <a:alphaModFix/>
          </a:blip>
          <a:stretch>
            <a:fillRect/>
          </a:stretch>
        </p:blipFill>
        <p:spPr>
          <a:xfrm>
            <a:off x="5497375" y="1025713"/>
            <a:ext cx="3238501" cy="3701671"/>
          </a:xfrm>
          <a:prstGeom prst="rect">
            <a:avLst/>
          </a:prstGeom>
          <a:noFill/>
          <a:ln>
            <a:noFill/>
          </a:ln>
        </p:spPr>
      </p:pic>
      <p:sp>
        <p:nvSpPr>
          <p:cNvPr id="226" name="Google Shape;226;p25"/>
          <p:cNvSpPr txBox="1"/>
          <p:nvPr>
            <p:ph idx="1" type="body"/>
          </p:nvPr>
        </p:nvSpPr>
        <p:spPr>
          <a:xfrm>
            <a:off x="1148050" y="2676750"/>
            <a:ext cx="4082100" cy="13689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IR sensors are used to keep the vehicle within the black borders.</a:t>
            </a:r>
            <a:endParaRPr/>
          </a:p>
          <a:p>
            <a:pPr indent="-311150" lvl="0" marL="457200" rtl="0" algn="l">
              <a:spcBef>
                <a:spcPts val="0"/>
              </a:spcBef>
              <a:spcAft>
                <a:spcPts val="0"/>
              </a:spcAft>
              <a:buSzPts val="1300"/>
              <a:buChar char="●"/>
            </a:pPr>
            <a:r>
              <a:rPr lang="en"/>
              <a:t>Left and right sensors will be used to make the vehicle deviate towards the road when crossing the black borders.</a:t>
            </a:r>
            <a:endParaRPr/>
          </a:p>
          <a:p>
            <a:pPr indent="0" lvl="0" marL="0" rtl="0" algn="l">
              <a:spcBef>
                <a:spcPts val="1600"/>
              </a:spcBef>
              <a:spcAft>
                <a:spcPts val="1600"/>
              </a:spcAft>
              <a:buNone/>
            </a:pPr>
            <a:r>
              <a:t/>
            </a:r>
            <a:endParaRPr/>
          </a:p>
        </p:txBody>
      </p:sp>
      <p:sp>
        <p:nvSpPr>
          <p:cNvPr id="227" name="Google Shape;227;p25"/>
          <p:cNvSpPr txBox="1"/>
          <p:nvPr>
            <p:ph idx="1" type="body"/>
          </p:nvPr>
        </p:nvSpPr>
        <p:spPr>
          <a:xfrm>
            <a:off x="1156450" y="4045650"/>
            <a:ext cx="4082100" cy="535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Watchdog timer is used to notify user of erroneous  system state.</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Breakdown Structure</a:t>
            </a:r>
            <a:endParaRPr/>
          </a:p>
        </p:txBody>
      </p:sp>
      <p:sp>
        <p:nvSpPr>
          <p:cNvPr id="233" name="Google Shape;233;p26"/>
          <p:cNvSpPr txBox="1"/>
          <p:nvPr>
            <p:ph idx="1" type="body"/>
          </p:nvPr>
        </p:nvSpPr>
        <p:spPr>
          <a:xfrm>
            <a:off x="807600" y="1567563"/>
            <a:ext cx="3764400" cy="291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required for the robot has been classified under 4 criterias;</a:t>
            </a:r>
            <a:endParaRPr/>
          </a:p>
          <a:p>
            <a:pPr indent="0" lvl="0" marL="0" rtl="0" algn="l">
              <a:spcBef>
                <a:spcPts val="1600"/>
              </a:spcBef>
              <a:spcAft>
                <a:spcPts val="0"/>
              </a:spcAft>
              <a:buNone/>
            </a:pPr>
            <a:r>
              <a:rPr lang="en"/>
              <a:t>Implementation - </a:t>
            </a:r>
            <a:r>
              <a:rPr lang="en" sz="1000"/>
              <a:t>Technical Hardware and Software Tasks</a:t>
            </a:r>
            <a:endParaRPr sz="1000"/>
          </a:p>
          <a:p>
            <a:pPr indent="0" lvl="0" marL="0" rtl="0" algn="l">
              <a:spcBef>
                <a:spcPts val="1600"/>
              </a:spcBef>
              <a:spcAft>
                <a:spcPts val="0"/>
              </a:spcAft>
              <a:buNone/>
            </a:pPr>
            <a:r>
              <a:rPr lang="en"/>
              <a:t>Progress Revision - </a:t>
            </a:r>
            <a:r>
              <a:rPr lang="en" sz="1000"/>
              <a:t>Documentation and Code Assessment</a:t>
            </a:r>
            <a:endParaRPr sz="1000"/>
          </a:p>
          <a:p>
            <a:pPr indent="0" lvl="0" marL="0" rtl="0" algn="l">
              <a:spcBef>
                <a:spcPts val="1600"/>
              </a:spcBef>
              <a:spcAft>
                <a:spcPts val="0"/>
              </a:spcAft>
              <a:buNone/>
            </a:pPr>
            <a:r>
              <a:rPr lang="en"/>
              <a:t>Testing - </a:t>
            </a:r>
            <a:r>
              <a:rPr lang="en" sz="1000"/>
              <a:t>Extensive Hardware and Software tests</a:t>
            </a:r>
            <a:endParaRPr sz="1000"/>
          </a:p>
          <a:p>
            <a:pPr indent="0" lvl="0" marL="0" rtl="0" algn="l">
              <a:spcBef>
                <a:spcPts val="1600"/>
              </a:spcBef>
              <a:spcAft>
                <a:spcPts val="0"/>
              </a:spcAft>
              <a:buNone/>
            </a:pPr>
            <a:r>
              <a:rPr lang="en"/>
              <a:t>Closeout - </a:t>
            </a:r>
            <a:r>
              <a:rPr lang="en" sz="1000"/>
              <a:t>Project Culminating Conclusion</a:t>
            </a:r>
            <a:endParaRPr sz="1000"/>
          </a:p>
          <a:p>
            <a:pPr indent="0" lvl="0" marL="0" rtl="0" algn="l">
              <a:spcBef>
                <a:spcPts val="1600"/>
              </a:spcBef>
              <a:spcAft>
                <a:spcPts val="1600"/>
              </a:spcAft>
              <a:buNone/>
            </a:pPr>
            <a:r>
              <a:t/>
            </a:r>
            <a:endParaRPr/>
          </a:p>
        </p:txBody>
      </p:sp>
      <p:pic>
        <p:nvPicPr>
          <p:cNvPr id="234" name="Google Shape;234;p26"/>
          <p:cNvPicPr preferRelativeResize="0"/>
          <p:nvPr/>
        </p:nvPicPr>
        <p:blipFill>
          <a:blip r:embed="rId3">
            <a:alphaModFix/>
          </a:blip>
          <a:stretch>
            <a:fillRect/>
          </a:stretch>
        </p:blipFill>
        <p:spPr>
          <a:xfrm>
            <a:off x="5061900" y="1318825"/>
            <a:ext cx="3274499" cy="34161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Schedule Workflow</a:t>
            </a:r>
            <a:endParaRPr/>
          </a:p>
        </p:txBody>
      </p:sp>
      <p:sp>
        <p:nvSpPr>
          <p:cNvPr id="240" name="Google Shape;240;p27"/>
          <p:cNvSpPr txBox="1"/>
          <p:nvPr>
            <p:ph idx="1" type="body"/>
          </p:nvPr>
        </p:nvSpPr>
        <p:spPr>
          <a:xfrm>
            <a:off x="123950" y="2190400"/>
            <a:ext cx="3121800" cy="17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workflow for the group can be </a:t>
            </a:r>
            <a:r>
              <a:rPr lang="en"/>
              <a:t>separated</a:t>
            </a:r>
            <a:r>
              <a:rPr lang="en"/>
              <a:t> into 3 essential areas;</a:t>
            </a:r>
            <a:endParaRPr/>
          </a:p>
          <a:p>
            <a:pPr indent="0" lvl="0" marL="0" rtl="0" algn="l">
              <a:spcBef>
                <a:spcPts val="1600"/>
              </a:spcBef>
              <a:spcAft>
                <a:spcPts val="0"/>
              </a:spcAft>
              <a:buNone/>
            </a:pPr>
            <a:r>
              <a:rPr lang="en" sz="1000"/>
              <a:t>1 - </a:t>
            </a:r>
            <a:r>
              <a:rPr lang="en" sz="1000"/>
              <a:t>Opportunity Assessment</a:t>
            </a:r>
            <a:endParaRPr sz="1000"/>
          </a:p>
          <a:p>
            <a:pPr indent="0" lvl="0" marL="0" rtl="0" algn="l">
              <a:spcBef>
                <a:spcPts val="1600"/>
              </a:spcBef>
              <a:spcAft>
                <a:spcPts val="0"/>
              </a:spcAft>
              <a:buNone/>
            </a:pPr>
            <a:r>
              <a:rPr lang="en" sz="1000"/>
              <a:t>2 - Implementation</a:t>
            </a:r>
            <a:endParaRPr sz="1000"/>
          </a:p>
          <a:p>
            <a:pPr indent="0" lvl="0" marL="0" rtl="0" algn="l">
              <a:spcBef>
                <a:spcPts val="1600"/>
              </a:spcBef>
              <a:spcAft>
                <a:spcPts val="0"/>
              </a:spcAft>
              <a:buNone/>
            </a:pPr>
            <a:r>
              <a:rPr lang="en" sz="1000"/>
              <a:t>3 - Testing </a:t>
            </a:r>
            <a:endParaRPr sz="1000"/>
          </a:p>
          <a:p>
            <a:pPr indent="0" lvl="0" marL="0" rtl="0" algn="l">
              <a:spcBef>
                <a:spcPts val="1600"/>
              </a:spcBef>
              <a:spcAft>
                <a:spcPts val="1600"/>
              </a:spcAft>
              <a:buNone/>
            </a:pPr>
            <a:r>
              <a:t/>
            </a:r>
            <a:endParaRPr sz="1000"/>
          </a:p>
        </p:txBody>
      </p:sp>
      <p:pic>
        <p:nvPicPr>
          <p:cNvPr id="241" name="Google Shape;241;p27"/>
          <p:cNvPicPr preferRelativeResize="0"/>
          <p:nvPr/>
        </p:nvPicPr>
        <p:blipFill>
          <a:blip r:embed="rId3">
            <a:alphaModFix/>
          </a:blip>
          <a:stretch>
            <a:fillRect/>
          </a:stretch>
        </p:blipFill>
        <p:spPr>
          <a:xfrm>
            <a:off x="3245750" y="1723325"/>
            <a:ext cx="5771350" cy="2588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47" name="Google Shape;247;p28"/>
          <p:cNvSpPr txBox="1"/>
          <p:nvPr>
            <p:ph idx="1" type="body"/>
          </p:nvPr>
        </p:nvSpPr>
        <p:spPr>
          <a:xfrm>
            <a:off x="1004025" y="1307850"/>
            <a:ext cx="3104700" cy="3458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Project will include remote control vehicle with ADAS collision avoidance and boundary detection algorithms.</a:t>
            </a:r>
            <a:endParaRPr/>
          </a:p>
          <a:p>
            <a:pPr indent="-311150" lvl="0" marL="457200" rtl="0" algn="l">
              <a:spcBef>
                <a:spcPts val="0"/>
              </a:spcBef>
              <a:spcAft>
                <a:spcPts val="0"/>
              </a:spcAft>
              <a:buSzPts val="1300"/>
              <a:buChar char="●"/>
            </a:pPr>
            <a:r>
              <a:rPr lang="en"/>
              <a:t>A test track will be created to test the vehicle ADAS capabilities.</a:t>
            </a:r>
            <a:endParaRPr/>
          </a:p>
          <a:p>
            <a:pPr indent="-311150" lvl="0" marL="457200" rtl="0" algn="l">
              <a:spcBef>
                <a:spcPts val="0"/>
              </a:spcBef>
              <a:spcAft>
                <a:spcPts val="0"/>
              </a:spcAft>
              <a:buSzPts val="1300"/>
              <a:buChar char="●"/>
            </a:pPr>
            <a:r>
              <a:rPr lang="en"/>
              <a:t>Project is on schedule with expected delivery date of end of term.</a:t>
            </a:r>
            <a:endParaRPr/>
          </a:p>
          <a:p>
            <a:pPr indent="-311150" lvl="0" marL="457200" rtl="0" algn="l">
              <a:spcBef>
                <a:spcPts val="0"/>
              </a:spcBef>
              <a:spcAft>
                <a:spcPts val="0"/>
              </a:spcAft>
              <a:buSzPts val="1300"/>
              <a:buChar char="●"/>
            </a:pPr>
            <a:r>
              <a:rPr lang="en"/>
              <a:t>Project is low cost as all materials were repurposed from other personal projects. </a:t>
            </a:r>
            <a:endParaRPr/>
          </a:p>
        </p:txBody>
      </p:sp>
      <p:pic>
        <p:nvPicPr>
          <p:cNvPr id="248" name="Google Shape;248;p28"/>
          <p:cNvPicPr preferRelativeResize="0"/>
          <p:nvPr/>
        </p:nvPicPr>
        <p:blipFill>
          <a:blip r:embed="rId3">
            <a:alphaModFix/>
          </a:blip>
          <a:stretch>
            <a:fillRect/>
          </a:stretch>
        </p:blipFill>
        <p:spPr>
          <a:xfrm>
            <a:off x="4386650" y="1185487"/>
            <a:ext cx="4355780" cy="32668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54" name="Google Shape;254;p2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t>[1] 2020. [image] Available at: &lt;</a:t>
            </a:r>
            <a:r>
              <a:rPr lang="en" sz="1000" u="sng">
                <a:solidFill>
                  <a:schemeClr val="hlink"/>
                </a:solidFill>
                <a:latin typeface="Arial"/>
                <a:ea typeface="Arial"/>
                <a:cs typeface="Arial"/>
                <a:sym typeface="Arial"/>
                <a:hlinkClick r:id="rId3"/>
              </a:rPr>
              <a:t>https://threatpost.com/consortium-publishes-manifesto-on-autonomous-vehicle-security/123621/</a:t>
            </a:r>
            <a:r>
              <a:rPr lang="en" sz="1000"/>
              <a:t>&gt; [Accessed 16 March 2020].</a:t>
            </a:r>
            <a:endParaRPr sz="1000"/>
          </a:p>
          <a:p>
            <a:pPr indent="0" lvl="0" marL="0" rtl="0" algn="l">
              <a:lnSpc>
                <a:spcPct val="100000"/>
              </a:lnSpc>
              <a:spcBef>
                <a:spcPts val="1600"/>
              </a:spcBef>
              <a:spcAft>
                <a:spcPts val="0"/>
              </a:spcAft>
              <a:buNone/>
            </a:pPr>
            <a:r>
              <a:rPr lang="en" sz="1000"/>
              <a:t>[2] 2020. [Image] Available at: &lt;</a:t>
            </a:r>
            <a:r>
              <a:rPr lang="en" sz="1000" u="sng">
                <a:solidFill>
                  <a:schemeClr val="hlink"/>
                </a:solidFill>
                <a:latin typeface="Arial"/>
                <a:ea typeface="Arial"/>
                <a:cs typeface="Arial"/>
                <a:sym typeface="Arial"/>
                <a:hlinkClick r:id="rId4"/>
              </a:rPr>
              <a:t>https://www.intellias.com/how-to-build-adas-software-for-autonomous-driving/</a:t>
            </a:r>
            <a:r>
              <a:rPr lang="en" sz="1000"/>
              <a:t>&gt; [Accessed 16 March 2020]</a:t>
            </a:r>
            <a:endParaRPr sz="1000"/>
          </a:p>
          <a:p>
            <a:pPr indent="0" lvl="0" marL="0" rtl="0" algn="l">
              <a:lnSpc>
                <a:spcPct val="100000"/>
              </a:lnSpc>
              <a:spcBef>
                <a:spcPts val="1600"/>
              </a:spcBef>
              <a:spcAft>
                <a:spcPts val="0"/>
              </a:spcAft>
              <a:buNone/>
            </a:pPr>
            <a:r>
              <a:rPr lang="en" sz="1000"/>
              <a:t>[3] 2020. [Image] Available at: &lt;</a:t>
            </a:r>
            <a:r>
              <a:rPr lang="en" sz="1000" u="sng">
                <a:solidFill>
                  <a:schemeClr val="hlink"/>
                </a:solidFill>
                <a:latin typeface="Arial"/>
                <a:ea typeface="Arial"/>
                <a:cs typeface="Arial"/>
                <a:sym typeface="Arial"/>
                <a:hlinkClick r:id="rId5"/>
              </a:rPr>
              <a:t>https://www.canalys.com/freereport/latest-free-report?id=11867</a:t>
            </a:r>
            <a:r>
              <a:rPr lang="en" sz="1000"/>
              <a:t>&gt; [Accessed 16 March 2020]</a:t>
            </a:r>
            <a:endParaRPr sz="1000"/>
          </a:p>
          <a:p>
            <a:pPr indent="0" lvl="0" marL="0" rtl="0" algn="l">
              <a:lnSpc>
                <a:spcPct val="100000"/>
              </a:lnSpc>
              <a:spcBef>
                <a:spcPts val="1600"/>
              </a:spcBef>
              <a:spcAft>
                <a:spcPts val="0"/>
              </a:spcAft>
              <a:buNone/>
            </a:pPr>
            <a:r>
              <a:rPr lang="en" sz="1000"/>
              <a:t>[4] 2020. [Image] Available at: &lt;</a:t>
            </a:r>
            <a:r>
              <a:rPr lang="en" sz="1000" u="sng">
                <a:solidFill>
                  <a:schemeClr val="hlink"/>
                </a:solidFill>
                <a:latin typeface="Arial"/>
                <a:ea typeface="Arial"/>
                <a:cs typeface="Arial"/>
                <a:sym typeface="Arial"/>
                <a:hlinkClick r:id="rId6"/>
              </a:rPr>
              <a:t>https://www.embedded.com/how-smart-sensors-enhance-adas-designs/</a:t>
            </a:r>
            <a:r>
              <a:rPr lang="en" sz="1000"/>
              <a:t>&gt; [Accessed 16 March 2020]</a:t>
            </a:r>
            <a:endParaRPr sz="1000"/>
          </a:p>
          <a:p>
            <a:pPr indent="0" lvl="0" marL="0" rtl="0" algn="l">
              <a:lnSpc>
                <a:spcPct val="100000"/>
              </a:lnSpc>
              <a:spcBef>
                <a:spcPts val="1600"/>
              </a:spcBef>
              <a:spcAft>
                <a:spcPts val="0"/>
              </a:spcAft>
              <a:buNone/>
            </a:pPr>
            <a:r>
              <a:rPr lang="en" sz="1000"/>
              <a:t>[5] </a:t>
            </a:r>
            <a:r>
              <a:rPr lang="en" sz="1000"/>
              <a:t>2020. [image] Available at: &lt;https://sites.google.com/site/projectsriza/ir-sensor-for-line-and-obstacle-detection&gt; [Accessed 16 March 2020].</a:t>
            </a:r>
            <a:endParaRPr sz="1000"/>
          </a:p>
          <a:p>
            <a:pPr indent="0" lvl="0" marL="0" rtl="0" algn="l">
              <a:lnSpc>
                <a:spcPct val="100000"/>
              </a:lnSpc>
              <a:spcBef>
                <a:spcPts val="1600"/>
              </a:spcBef>
              <a:spcAft>
                <a:spcPts val="0"/>
              </a:spcAft>
              <a:buNone/>
            </a:pPr>
            <a:r>
              <a:rPr lang="en" sz="1000"/>
              <a:t>[6] </a:t>
            </a:r>
            <a:r>
              <a:rPr lang="en" sz="1000"/>
              <a:t>2020. [image] Available at: &lt;https://www.istockphoto.com/ca/vector/echo-is-a-reflection-of-sound-waves-gm503082877-44054052&gt; [Accessed 16 March 2020].</a:t>
            </a:r>
            <a:endParaRPr sz="1000"/>
          </a:p>
          <a:p>
            <a:pPr indent="0" lvl="0" marL="0" rtl="0" algn="l">
              <a:lnSpc>
                <a:spcPct val="100000"/>
              </a:lnSpc>
              <a:spcBef>
                <a:spcPts val="1600"/>
              </a:spcBef>
              <a:spcAft>
                <a:spcPts val="16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42" name="Google Shape;142;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Driving is a crucial part of everyday life and the development of safe and reliable assisted driving systems is paramount.</a:t>
            </a:r>
            <a:endParaRPr>
              <a:solidFill>
                <a:srgbClr val="FFFFFF"/>
              </a:solidFill>
            </a:endParaRPr>
          </a:p>
          <a:p>
            <a:pPr indent="0" lvl="0" marL="0" rtl="0" algn="l">
              <a:spcBef>
                <a:spcPts val="1600"/>
              </a:spcBef>
              <a:spcAft>
                <a:spcPts val="0"/>
              </a:spcAft>
              <a:buNone/>
            </a:pPr>
            <a:r>
              <a:rPr lang="en">
                <a:solidFill>
                  <a:srgbClr val="B7B7B7"/>
                </a:solidFill>
              </a:rPr>
              <a:t>Project purpose:</a:t>
            </a:r>
            <a:r>
              <a:rPr lang="en"/>
              <a:t> to develop a remote control vehicle with assisted driving abilities.</a:t>
            </a:r>
            <a:endParaRPr/>
          </a:p>
          <a:p>
            <a:pPr indent="0" lvl="0" marL="0" rtl="0" algn="l">
              <a:spcBef>
                <a:spcPts val="1600"/>
              </a:spcBef>
              <a:spcAft>
                <a:spcPts val="0"/>
              </a:spcAft>
              <a:buNone/>
            </a:pPr>
            <a:r>
              <a:rPr lang="en"/>
              <a:t>This presentation will discuss:</a:t>
            </a:r>
            <a:endParaRPr/>
          </a:p>
          <a:p>
            <a:pPr indent="-311150" lvl="0" marL="457200" rtl="0" algn="l">
              <a:spcBef>
                <a:spcPts val="1600"/>
              </a:spcBef>
              <a:spcAft>
                <a:spcPts val="0"/>
              </a:spcAft>
              <a:buSzPts val="1300"/>
              <a:buChar char="●"/>
            </a:pPr>
            <a:r>
              <a:rPr lang="en"/>
              <a:t>Advanced Driver-Assistance Systems (ADAS)</a:t>
            </a:r>
            <a:endParaRPr/>
          </a:p>
          <a:p>
            <a:pPr indent="-311150" lvl="0" marL="457200" rtl="0" algn="l">
              <a:spcBef>
                <a:spcPts val="0"/>
              </a:spcBef>
              <a:spcAft>
                <a:spcPts val="0"/>
              </a:spcAft>
              <a:buSzPts val="1300"/>
              <a:buChar char="●"/>
            </a:pPr>
            <a:r>
              <a:rPr lang="en"/>
              <a:t>Project Deliverables</a:t>
            </a:r>
            <a:endParaRPr/>
          </a:p>
          <a:p>
            <a:pPr indent="-311150" lvl="0" marL="457200" rtl="0" algn="l">
              <a:spcBef>
                <a:spcPts val="0"/>
              </a:spcBef>
              <a:spcAft>
                <a:spcPts val="0"/>
              </a:spcAft>
              <a:buSzPts val="1300"/>
              <a:buChar char="●"/>
            </a:pPr>
            <a:r>
              <a:rPr lang="en"/>
              <a:t>Vehicle Design and Components</a:t>
            </a:r>
            <a:endParaRPr/>
          </a:p>
          <a:p>
            <a:pPr indent="-311150" lvl="0" marL="457200" rtl="0" algn="l">
              <a:spcBef>
                <a:spcPts val="0"/>
              </a:spcBef>
              <a:spcAft>
                <a:spcPts val="0"/>
              </a:spcAft>
              <a:buSzPts val="1300"/>
              <a:buChar char="●"/>
            </a:pPr>
            <a:r>
              <a:rPr lang="en"/>
              <a:t>Test Track and Testing</a:t>
            </a:r>
            <a:endParaRPr/>
          </a:p>
          <a:p>
            <a:pPr indent="-311150" lvl="0" marL="457200" rtl="0" algn="l">
              <a:spcBef>
                <a:spcPts val="0"/>
              </a:spcBef>
              <a:spcAft>
                <a:spcPts val="0"/>
              </a:spcAft>
              <a:buSzPts val="1300"/>
              <a:buChar char="●"/>
            </a:pPr>
            <a:r>
              <a:rPr lang="en"/>
              <a:t>Project Scheduling and Work Breakdown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48" name="Google Shape;148;p15"/>
          <p:cNvSpPr txBox="1"/>
          <p:nvPr>
            <p:ph idx="1" type="body"/>
          </p:nvPr>
        </p:nvSpPr>
        <p:spPr>
          <a:xfrm>
            <a:off x="1297500" y="10254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Advanced Driver-Assistance Systems (ADAS) provides assistance to drivers by detecting and avoiding obstacles on the road.</a:t>
            </a:r>
            <a:endParaRPr/>
          </a:p>
          <a:p>
            <a:pPr indent="-311150" lvl="0" marL="457200" rtl="0" algn="l">
              <a:spcBef>
                <a:spcPts val="0"/>
              </a:spcBef>
              <a:spcAft>
                <a:spcPts val="0"/>
              </a:spcAft>
              <a:buSzPts val="1300"/>
              <a:buChar char="●"/>
            </a:pPr>
            <a:r>
              <a:rPr lang="en"/>
              <a:t>Goal: Develop ADAS system that will avoid obstacles and prevent vehicle from moving outside of course boundaries. </a:t>
            </a:r>
            <a:endParaRPr/>
          </a:p>
          <a:p>
            <a:pPr indent="-311150" lvl="0" marL="457200" rtl="0" algn="l">
              <a:spcBef>
                <a:spcPts val="0"/>
              </a:spcBef>
              <a:spcAft>
                <a:spcPts val="0"/>
              </a:spcAft>
              <a:buSzPts val="1300"/>
              <a:buChar char="●"/>
            </a:pPr>
            <a:r>
              <a:rPr lang="en"/>
              <a:t>Level 2 autonomous driving will be implemented.</a:t>
            </a:r>
            <a:endParaRPr/>
          </a:p>
          <a:p>
            <a:pPr indent="-311150" lvl="0" marL="457200" rtl="0" algn="l">
              <a:spcBef>
                <a:spcPts val="0"/>
              </a:spcBef>
              <a:spcAft>
                <a:spcPts val="0"/>
              </a:spcAft>
              <a:buSzPts val="1300"/>
              <a:buChar char="●"/>
            </a:pPr>
            <a:r>
              <a:rPr lang="en"/>
              <a:t>User will remote control the vehicle while ADAS runs in the background.</a:t>
            </a:r>
            <a:endParaRPr/>
          </a:p>
        </p:txBody>
      </p:sp>
      <p:pic>
        <p:nvPicPr>
          <p:cNvPr id="149" name="Google Shape;149;p15"/>
          <p:cNvPicPr preferRelativeResize="0"/>
          <p:nvPr/>
        </p:nvPicPr>
        <p:blipFill>
          <a:blip r:embed="rId3">
            <a:alphaModFix/>
          </a:blip>
          <a:stretch>
            <a:fillRect/>
          </a:stretch>
        </p:blipFill>
        <p:spPr>
          <a:xfrm>
            <a:off x="4851967" y="2844650"/>
            <a:ext cx="3288709" cy="1922000"/>
          </a:xfrm>
          <a:prstGeom prst="rect">
            <a:avLst/>
          </a:prstGeom>
          <a:noFill/>
          <a:ln>
            <a:noFill/>
          </a:ln>
        </p:spPr>
      </p:pic>
      <p:pic>
        <p:nvPicPr>
          <p:cNvPr id="150" name="Google Shape;150;p15"/>
          <p:cNvPicPr preferRelativeResize="0"/>
          <p:nvPr/>
        </p:nvPicPr>
        <p:blipFill>
          <a:blip r:embed="rId4">
            <a:alphaModFix/>
          </a:blip>
          <a:stretch>
            <a:fillRect/>
          </a:stretch>
        </p:blipFill>
        <p:spPr>
          <a:xfrm>
            <a:off x="1297500" y="2844650"/>
            <a:ext cx="3203325" cy="1922000"/>
          </a:xfrm>
          <a:prstGeom prst="rect">
            <a:avLst/>
          </a:prstGeom>
          <a:noFill/>
          <a:ln>
            <a:noFill/>
          </a:ln>
        </p:spPr>
      </p:pic>
      <p:sp>
        <p:nvSpPr>
          <p:cNvPr id="151" name="Google Shape;151;p15"/>
          <p:cNvSpPr txBox="1"/>
          <p:nvPr/>
        </p:nvSpPr>
        <p:spPr>
          <a:xfrm>
            <a:off x="1792075" y="4766650"/>
            <a:ext cx="42306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Lato"/>
                <a:ea typeface="Lato"/>
                <a:cs typeface="Lato"/>
                <a:sym typeface="Lato"/>
              </a:rPr>
              <a:t>Figure 1: Sensing the Environment [1]</a:t>
            </a:r>
            <a:endParaRPr>
              <a:solidFill>
                <a:schemeClr val="lt1"/>
              </a:solidFill>
              <a:latin typeface="Lato"/>
              <a:ea typeface="Lato"/>
              <a:cs typeface="Lato"/>
              <a:sym typeface="Lato"/>
            </a:endParaRPr>
          </a:p>
        </p:txBody>
      </p:sp>
      <p:sp>
        <p:nvSpPr>
          <p:cNvPr id="152" name="Google Shape;152;p15"/>
          <p:cNvSpPr txBox="1"/>
          <p:nvPr/>
        </p:nvSpPr>
        <p:spPr>
          <a:xfrm>
            <a:off x="5104475" y="4766650"/>
            <a:ext cx="42306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Lato"/>
                <a:ea typeface="Lato"/>
                <a:cs typeface="Lato"/>
                <a:sym typeface="Lato"/>
              </a:rPr>
              <a:t>Figure 2: ADAS Vehicle Components [2]</a:t>
            </a:r>
            <a:endParaRPr>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Deliverables and Requirements</a:t>
            </a:r>
            <a:endParaRPr/>
          </a:p>
        </p:txBody>
      </p:sp>
      <p:sp>
        <p:nvSpPr>
          <p:cNvPr id="158" name="Google Shape;158;p16"/>
          <p:cNvSpPr txBox="1"/>
          <p:nvPr>
            <p:ph idx="1" type="body"/>
          </p:nvPr>
        </p:nvSpPr>
        <p:spPr>
          <a:xfrm>
            <a:off x="1057075" y="975750"/>
            <a:ext cx="7279200" cy="3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Remote Control Deliverables:</a:t>
            </a:r>
            <a:endParaRPr sz="1800"/>
          </a:p>
          <a:p>
            <a:pPr indent="-317500" lvl="0" marL="457200" rtl="0" algn="l">
              <a:spcBef>
                <a:spcPts val="0"/>
              </a:spcBef>
              <a:spcAft>
                <a:spcPts val="0"/>
              </a:spcAft>
              <a:buSzPts val="1400"/>
              <a:buChar char="●"/>
            </a:pPr>
            <a:r>
              <a:rPr lang="en" sz="1400">
                <a:latin typeface="Arial"/>
                <a:ea typeface="Arial"/>
                <a:cs typeface="Arial"/>
                <a:sym typeface="Arial"/>
              </a:rPr>
              <a:t>The user shall be able to control the vehicle through a wireless remote control.</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user shall be able to control the vehicle in four directions; forward, backwards, right, and left.</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user shall be able to turn on and shutdown the vehicle’s motors.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user shall be able to turn on and off the Autonomous Driving systems.</a:t>
            </a:r>
            <a:endParaRPr sz="14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 sz="1800">
                <a:latin typeface="Arial"/>
                <a:ea typeface="Arial"/>
                <a:cs typeface="Arial"/>
                <a:sym typeface="Arial"/>
              </a:rPr>
              <a:t>Autonomous Driving Deliverables:</a:t>
            </a:r>
            <a:endParaRPr sz="18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vehicle shall autonomously not pass the black line limits that denote the course.</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vehicle shall autonomously avoid </a:t>
            </a:r>
            <a:r>
              <a:rPr lang="en" sz="1400">
                <a:latin typeface="Arial"/>
                <a:ea typeface="Arial"/>
                <a:cs typeface="Arial"/>
                <a:sym typeface="Arial"/>
              </a:rPr>
              <a:t>collisions</a:t>
            </a:r>
            <a:r>
              <a:rPr lang="en" sz="1400">
                <a:latin typeface="Arial"/>
                <a:ea typeface="Arial"/>
                <a:cs typeface="Arial"/>
                <a:sym typeface="Arial"/>
              </a:rPr>
              <a:t> with any obstacles that are in the path of the vehicle.</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The Autonomous Driving system shall override user remote control when the vehicle is about to collide with an obstacle or when the vehicle is about to pass over the black line limits.</a:t>
            </a:r>
            <a:endParaRPr sz="1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 Driver-Assistance Systems (ADAS) Explanation</a:t>
            </a:r>
            <a:endParaRPr/>
          </a:p>
        </p:txBody>
      </p:sp>
      <p:sp>
        <p:nvSpPr>
          <p:cNvPr id="164" name="Google Shape;164;p17"/>
          <p:cNvSpPr txBox="1"/>
          <p:nvPr>
            <p:ph idx="1" type="body"/>
          </p:nvPr>
        </p:nvSpPr>
        <p:spPr>
          <a:xfrm>
            <a:off x="707650" y="1384700"/>
            <a:ext cx="3212400" cy="3446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ADAS is used to assist drivers in driving by detecting and avoiding collisions.</a:t>
            </a:r>
            <a:endParaRPr/>
          </a:p>
          <a:p>
            <a:pPr indent="-311150" lvl="0" marL="457200" rtl="0" algn="l">
              <a:spcBef>
                <a:spcPts val="0"/>
              </a:spcBef>
              <a:spcAft>
                <a:spcPts val="0"/>
              </a:spcAft>
              <a:buSzPts val="1300"/>
              <a:buChar char="●"/>
            </a:pPr>
            <a:r>
              <a:rPr lang="en"/>
              <a:t>ADAS uses sensors to survey and understand the environment.</a:t>
            </a:r>
            <a:endParaRPr/>
          </a:p>
          <a:p>
            <a:pPr indent="-311150" lvl="0" marL="457200" rtl="0" algn="l">
              <a:spcBef>
                <a:spcPts val="0"/>
              </a:spcBef>
              <a:spcAft>
                <a:spcPts val="0"/>
              </a:spcAft>
              <a:buSzPts val="1300"/>
              <a:buChar char="●"/>
            </a:pPr>
            <a:r>
              <a:rPr lang="en"/>
              <a:t>Algorithms take surrounding environment into account when planning routes and collision avoidance.</a:t>
            </a:r>
            <a:endParaRPr/>
          </a:p>
          <a:p>
            <a:pPr indent="-311150" lvl="0" marL="457200" rtl="0" algn="l">
              <a:spcBef>
                <a:spcPts val="0"/>
              </a:spcBef>
              <a:spcAft>
                <a:spcPts val="0"/>
              </a:spcAft>
              <a:buSzPts val="1300"/>
              <a:buChar char="●"/>
            </a:pPr>
            <a:r>
              <a:rPr lang="en"/>
              <a:t>ADAS level 2 autonomous driving takes control of steering and acceleration of vehicle from user when a collision may occur.</a:t>
            </a:r>
            <a:endParaRPr/>
          </a:p>
        </p:txBody>
      </p:sp>
      <p:pic>
        <p:nvPicPr>
          <p:cNvPr id="165" name="Google Shape;165;p17"/>
          <p:cNvPicPr preferRelativeResize="0"/>
          <p:nvPr/>
        </p:nvPicPr>
        <p:blipFill>
          <a:blip r:embed="rId3">
            <a:alphaModFix/>
          </a:blip>
          <a:stretch>
            <a:fillRect/>
          </a:stretch>
        </p:blipFill>
        <p:spPr>
          <a:xfrm>
            <a:off x="3920050" y="1557075"/>
            <a:ext cx="5058200" cy="2847325"/>
          </a:xfrm>
          <a:prstGeom prst="rect">
            <a:avLst/>
          </a:prstGeom>
          <a:noFill/>
          <a:ln>
            <a:noFill/>
          </a:ln>
        </p:spPr>
      </p:pic>
      <p:sp>
        <p:nvSpPr>
          <p:cNvPr id="166" name="Google Shape;166;p17"/>
          <p:cNvSpPr txBox="1"/>
          <p:nvPr/>
        </p:nvSpPr>
        <p:spPr>
          <a:xfrm>
            <a:off x="4333850" y="4465500"/>
            <a:ext cx="42306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Lato"/>
                <a:ea typeface="Lato"/>
                <a:cs typeface="Lato"/>
                <a:sym typeface="Lato"/>
              </a:rPr>
              <a:t>Figure 3: Autonomous Driving Levels [3]</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279350" y="3846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ADAS (cont)</a:t>
            </a:r>
            <a:endParaRPr/>
          </a:p>
        </p:txBody>
      </p:sp>
      <p:sp>
        <p:nvSpPr>
          <p:cNvPr id="172" name="Google Shape;172;p18"/>
          <p:cNvSpPr txBox="1"/>
          <p:nvPr>
            <p:ph idx="1" type="body"/>
          </p:nvPr>
        </p:nvSpPr>
        <p:spPr>
          <a:xfrm>
            <a:off x="1070500" y="1298775"/>
            <a:ext cx="3011700" cy="3855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Primary goal of ADAS is to gain sense of the environment to make better driving decisions for the vehicle.</a:t>
            </a:r>
            <a:endParaRPr/>
          </a:p>
          <a:p>
            <a:pPr indent="-311150" lvl="0" marL="457200" rtl="0" algn="l">
              <a:spcBef>
                <a:spcPts val="0"/>
              </a:spcBef>
              <a:spcAft>
                <a:spcPts val="0"/>
              </a:spcAft>
              <a:buSzPts val="1300"/>
              <a:buChar char="●"/>
            </a:pPr>
            <a:r>
              <a:rPr lang="en"/>
              <a:t>Our project will include:</a:t>
            </a:r>
            <a:endParaRPr/>
          </a:p>
          <a:p>
            <a:pPr indent="-298450" lvl="1" marL="914400" rtl="0" algn="l">
              <a:spcBef>
                <a:spcPts val="0"/>
              </a:spcBef>
              <a:spcAft>
                <a:spcPts val="0"/>
              </a:spcAft>
              <a:buSzPts val="1100"/>
              <a:buChar char="○"/>
            </a:pPr>
            <a:r>
              <a:rPr lang="en"/>
              <a:t>Obstacle avoidance.</a:t>
            </a:r>
            <a:endParaRPr/>
          </a:p>
          <a:p>
            <a:pPr indent="-298450" lvl="1" marL="914400" rtl="0" algn="l">
              <a:spcBef>
                <a:spcPts val="0"/>
              </a:spcBef>
              <a:spcAft>
                <a:spcPts val="0"/>
              </a:spcAft>
              <a:buSzPts val="1100"/>
              <a:buChar char="○"/>
            </a:pPr>
            <a:r>
              <a:rPr lang="en"/>
              <a:t>Line detection and enforcement of staying within course borders.</a:t>
            </a:r>
            <a:endParaRPr/>
          </a:p>
          <a:p>
            <a:pPr indent="-311150" lvl="0" marL="457200" rtl="0" algn="l">
              <a:spcBef>
                <a:spcPts val="0"/>
              </a:spcBef>
              <a:spcAft>
                <a:spcPts val="0"/>
              </a:spcAft>
              <a:buSzPts val="1300"/>
              <a:buChar char="●"/>
            </a:pPr>
            <a:r>
              <a:rPr lang="en"/>
              <a:t>ADAS will sense, analyze, and act based on the environment.</a:t>
            </a:r>
            <a:endParaRPr/>
          </a:p>
        </p:txBody>
      </p:sp>
      <p:pic>
        <p:nvPicPr>
          <p:cNvPr id="173" name="Google Shape;173;p18"/>
          <p:cNvPicPr preferRelativeResize="0"/>
          <p:nvPr/>
        </p:nvPicPr>
        <p:blipFill>
          <a:blip r:embed="rId3">
            <a:alphaModFix/>
          </a:blip>
          <a:stretch>
            <a:fillRect/>
          </a:stretch>
        </p:blipFill>
        <p:spPr>
          <a:xfrm>
            <a:off x="4572000" y="1219137"/>
            <a:ext cx="4237924" cy="2705225"/>
          </a:xfrm>
          <a:prstGeom prst="rect">
            <a:avLst/>
          </a:prstGeom>
          <a:noFill/>
          <a:ln>
            <a:noFill/>
          </a:ln>
        </p:spPr>
      </p:pic>
      <p:sp>
        <p:nvSpPr>
          <p:cNvPr id="174" name="Google Shape;174;p18"/>
          <p:cNvSpPr txBox="1"/>
          <p:nvPr/>
        </p:nvSpPr>
        <p:spPr>
          <a:xfrm>
            <a:off x="4575663" y="4054200"/>
            <a:ext cx="4230600" cy="4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Lato"/>
                <a:ea typeface="Lato"/>
                <a:cs typeface="Lato"/>
                <a:sym typeface="Lato"/>
              </a:rPr>
              <a:t>Figure 4: ADAS Individual Components [4]</a:t>
            </a:r>
            <a:endParaRPr>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19"/>
          <p:cNvPicPr preferRelativeResize="0"/>
          <p:nvPr/>
        </p:nvPicPr>
        <p:blipFill>
          <a:blip r:embed="rId3">
            <a:alphaModFix/>
          </a:blip>
          <a:stretch>
            <a:fillRect/>
          </a:stretch>
        </p:blipFill>
        <p:spPr>
          <a:xfrm>
            <a:off x="2195375" y="1054575"/>
            <a:ext cx="4989148" cy="3741850"/>
          </a:xfrm>
          <a:prstGeom prst="rect">
            <a:avLst/>
          </a:prstGeom>
          <a:noFill/>
          <a:ln>
            <a:noFill/>
          </a:ln>
        </p:spPr>
      </p:pic>
      <p:sp>
        <p:nvSpPr>
          <p:cNvPr id="180" name="Google Shape;180;p19"/>
          <p:cNvSpPr txBox="1"/>
          <p:nvPr>
            <p:ph type="title"/>
          </p:nvPr>
        </p:nvSpPr>
        <p:spPr>
          <a:xfrm>
            <a:off x="1170500" y="37562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Design and Sensors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Remote Control Specifications</a:t>
            </a:r>
            <a:endParaRPr/>
          </a:p>
        </p:txBody>
      </p:sp>
      <p:sp>
        <p:nvSpPr>
          <p:cNvPr id="186" name="Google Shape;186;p20"/>
          <p:cNvSpPr txBox="1"/>
          <p:nvPr>
            <p:ph idx="1" type="body"/>
          </p:nvPr>
        </p:nvSpPr>
        <p:spPr>
          <a:xfrm>
            <a:off x="1243075" y="996050"/>
            <a:ext cx="7038900" cy="11274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Transmitter is a controller from a third party RC car.</a:t>
            </a:r>
            <a:endParaRPr/>
          </a:p>
          <a:p>
            <a:pPr indent="-311150" lvl="0" marL="457200" rtl="0" algn="l">
              <a:spcBef>
                <a:spcPts val="0"/>
              </a:spcBef>
              <a:spcAft>
                <a:spcPts val="0"/>
              </a:spcAft>
              <a:buSzPts val="1300"/>
              <a:buChar char="●"/>
            </a:pPr>
            <a:r>
              <a:rPr lang="en"/>
              <a:t>Receiver was taken from the RC car and connected to the Arduino.</a:t>
            </a:r>
            <a:endParaRPr/>
          </a:p>
          <a:p>
            <a:pPr indent="-311150" lvl="0" marL="457200" rtl="0" algn="l">
              <a:spcBef>
                <a:spcPts val="0"/>
              </a:spcBef>
              <a:spcAft>
                <a:spcPts val="0"/>
              </a:spcAft>
              <a:buSzPts val="1300"/>
              <a:buChar char="●"/>
            </a:pPr>
            <a:r>
              <a:rPr lang="en"/>
              <a:t>RC operates over 49.86 MHz </a:t>
            </a:r>
            <a:endParaRPr/>
          </a:p>
          <a:p>
            <a:pPr indent="-311150" lvl="0" marL="457200" rtl="0" algn="l">
              <a:spcBef>
                <a:spcPts val="0"/>
              </a:spcBef>
              <a:spcAft>
                <a:spcPts val="0"/>
              </a:spcAft>
              <a:buSzPts val="1300"/>
              <a:buChar char="●"/>
            </a:pPr>
            <a:r>
              <a:rPr lang="en"/>
              <a:t>Button presses will register 0 V and &gt; 0 V based on user inputs</a:t>
            </a:r>
            <a:endParaRPr/>
          </a:p>
        </p:txBody>
      </p:sp>
      <p:pic>
        <p:nvPicPr>
          <p:cNvPr id="187" name="Google Shape;187;p20"/>
          <p:cNvPicPr preferRelativeResize="0"/>
          <p:nvPr/>
        </p:nvPicPr>
        <p:blipFill>
          <a:blip r:embed="rId3">
            <a:alphaModFix/>
          </a:blip>
          <a:stretch>
            <a:fillRect/>
          </a:stretch>
        </p:blipFill>
        <p:spPr>
          <a:xfrm>
            <a:off x="2246673" y="2350906"/>
            <a:ext cx="2042450" cy="2500644"/>
          </a:xfrm>
          <a:prstGeom prst="rect">
            <a:avLst/>
          </a:prstGeom>
          <a:noFill/>
          <a:ln>
            <a:noFill/>
          </a:ln>
        </p:spPr>
      </p:pic>
      <p:pic>
        <p:nvPicPr>
          <p:cNvPr id="188" name="Google Shape;188;p20"/>
          <p:cNvPicPr preferRelativeResize="0"/>
          <p:nvPr/>
        </p:nvPicPr>
        <p:blipFill>
          <a:blip r:embed="rId4">
            <a:alphaModFix/>
          </a:blip>
          <a:stretch>
            <a:fillRect/>
          </a:stretch>
        </p:blipFill>
        <p:spPr>
          <a:xfrm>
            <a:off x="5226371" y="2350900"/>
            <a:ext cx="2382479" cy="250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Vehicle Sensor and Hardware Requirements</a:t>
            </a:r>
            <a:endParaRPr/>
          </a:p>
        </p:txBody>
      </p:sp>
      <p:sp>
        <p:nvSpPr>
          <p:cNvPr id="194" name="Google Shape;194;p21"/>
          <p:cNvSpPr txBox="1"/>
          <p:nvPr>
            <p:ph idx="1" type="body"/>
          </p:nvPr>
        </p:nvSpPr>
        <p:spPr>
          <a:xfrm>
            <a:off x="1297500" y="144260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car is equipped with various peripherals to meet the project requirements of movement, steering, object detection, and ADAS functionality. These peripherals are connected to the car’s Arduino Nano microcontroller which reads the sensory data and outputs the correct response</a:t>
            </a:r>
            <a:r>
              <a:rPr lang="en"/>
              <a:t>. </a:t>
            </a:r>
            <a:r>
              <a:rPr lang="en"/>
              <a:t> The peripherals used on the car are:</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Inputs</a:t>
            </a:r>
            <a:endParaRPr/>
          </a:p>
          <a:p>
            <a:pPr indent="-311150" lvl="0" marL="457200" rtl="0" algn="l">
              <a:spcBef>
                <a:spcPts val="0"/>
              </a:spcBef>
              <a:spcAft>
                <a:spcPts val="0"/>
              </a:spcAft>
              <a:buSzPts val="1300"/>
              <a:buChar char="●"/>
            </a:pPr>
            <a:r>
              <a:rPr lang="en"/>
              <a:t>3 sonar sensors (left, center, right)</a:t>
            </a:r>
            <a:endParaRPr/>
          </a:p>
          <a:p>
            <a:pPr indent="-311150" lvl="0" marL="457200" rtl="0" algn="l">
              <a:spcBef>
                <a:spcPts val="0"/>
              </a:spcBef>
              <a:spcAft>
                <a:spcPts val="0"/>
              </a:spcAft>
              <a:buSzPts val="1300"/>
              <a:buChar char="●"/>
            </a:pPr>
            <a:r>
              <a:rPr lang="en"/>
              <a:t>2 infrared sensors (left, right)</a:t>
            </a:r>
            <a:endParaRPr/>
          </a:p>
          <a:p>
            <a:pPr indent="-311150" lvl="0" marL="457200" rtl="0" algn="l">
              <a:spcBef>
                <a:spcPts val="0"/>
              </a:spcBef>
              <a:spcAft>
                <a:spcPts val="0"/>
              </a:spcAft>
              <a:buSzPts val="1300"/>
              <a:buChar char="●"/>
            </a:pPr>
            <a:r>
              <a:rPr lang="en"/>
              <a:t>1 car switch push button</a:t>
            </a:r>
            <a:endParaRPr/>
          </a:p>
          <a:p>
            <a:pPr indent="-311150" lvl="0" marL="457200" rtl="0" algn="l">
              <a:spcBef>
                <a:spcPts val="0"/>
              </a:spcBef>
              <a:spcAft>
                <a:spcPts val="0"/>
              </a:spcAft>
              <a:buSzPts val="1300"/>
              <a:buChar char="●"/>
            </a:pPr>
            <a:r>
              <a:rPr lang="en"/>
              <a:t>4 batteries for external power supply (6V)</a:t>
            </a:r>
            <a:endParaRPr/>
          </a:p>
          <a:p>
            <a:pPr indent="-311150" lvl="0" marL="457200" rtl="0" algn="l">
              <a:spcBef>
                <a:spcPts val="0"/>
              </a:spcBef>
              <a:spcAft>
                <a:spcPts val="0"/>
              </a:spcAft>
              <a:buSzPts val="1300"/>
              <a:buChar char="●"/>
            </a:pPr>
            <a:r>
              <a:rPr lang="en"/>
              <a:t>2 analog sticks for car steering</a:t>
            </a:r>
            <a:endParaRPr/>
          </a:p>
          <a:p>
            <a:pPr indent="0" lvl="0" marL="0" rtl="0" algn="l">
              <a:spcBef>
                <a:spcPts val="1600"/>
              </a:spcBef>
              <a:spcAft>
                <a:spcPts val="1600"/>
              </a:spcAft>
              <a:buNone/>
            </a:pPr>
            <a:r>
              <a:t/>
            </a:r>
            <a:endParaRPr/>
          </a:p>
        </p:txBody>
      </p:sp>
      <p:sp>
        <p:nvSpPr>
          <p:cNvPr id="195" name="Google Shape;195;p21"/>
          <p:cNvSpPr txBox="1"/>
          <p:nvPr/>
        </p:nvSpPr>
        <p:spPr>
          <a:xfrm>
            <a:off x="4886850" y="2998100"/>
            <a:ext cx="2993700" cy="12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Lato"/>
                <a:ea typeface="Lato"/>
                <a:cs typeface="Lato"/>
                <a:sym typeface="Lato"/>
              </a:rPr>
              <a:t>Outputs:</a:t>
            </a:r>
            <a:endParaRPr sz="1300">
              <a:solidFill>
                <a:srgbClr val="FFFFFF"/>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1 H Bridge motor driver</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2 DC motors</a:t>
            </a:r>
            <a:endParaRPr sz="1300">
              <a:solidFill>
                <a:schemeClr val="lt1"/>
              </a:solidFill>
              <a:latin typeface="Lato"/>
              <a:ea typeface="Lato"/>
              <a:cs typeface="Lato"/>
              <a:sym typeface="Lato"/>
            </a:endParaRPr>
          </a:p>
          <a:p>
            <a:pPr indent="-311150" lvl="0" marL="457200" rtl="0" algn="l">
              <a:lnSpc>
                <a:spcPct val="115000"/>
              </a:lnSpc>
              <a:spcBef>
                <a:spcPts val="0"/>
              </a:spcBef>
              <a:spcAft>
                <a:spcPts val="0"/>
              </a:spcAft>
              <a:buClr>
                <a:schemeClr val="lt1"/>
              </a:buClr>
              <a:buSzPts val="1300"/>
              <a:buFont typeface="Lato"/>
              <a:buChar char="●"/>
            </a:pPr>
            <a:r>
              <a:rPr lang="en" sz="1300">
                <a:solidFill>
                  <a:schemeClr val="lt1"/>
                </a:solidFill>
                <a:latin typeface="Lato"/>
                <a:ea typeface="Lato"/>
                <a:cs typeface="Lato"/>
                <a:sym typeface="Lato"/>
              </a:rPr>
              <a:t>1 car light LED</a:t>
            </a:r>
            <a:endParaRPr sz="1300">
              <a:solidFill>
                <a:srgbClr val="FFFF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